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a27e04c1c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a27e04c1c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a27e04c1c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a27e04c1c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a27e04c1c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a27e04c1c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a27e04c1c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a27e04c1c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a27e04c1c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a27e04c1c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a27e04c1cb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a27e04c1cb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a27e04c1c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a27e04c1c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rgbClr val="000000"/>
              </a:buClr>
              <a:buSzPts val="1100"/>
              <a:buChar char="●"/>
              <a:defRPr sz="1100"/>
            </a:lvl1pPr>
            <a:lvl2pPr indent="-298450" lvl="1" marL="914400">
              <a:spcBef>
                <a:spcPts val="0"/>
              </a:spcBef>
              <a:spcAft>
                <a:spcPts val="0"/>
              </a:spcAft>
              <a:buClr>
                <a:srgbClr val="000000"/>
              </a:buClr>
              <a:buSzPts val="1100"/>
              <a:buChar char="○"/>
              <a:defRPr sz="1100"/>
            </a:lvl2pPr>
            <a:lvl3pPr indent="-298450" lvl="2" marL="1371600">
              <a:spcBef>
                <a:spcPts val="0"/>
              </a:spcBef>
              <a:spcAft>
                <a:spcPts val="0"/>
              </a:spcAft>
              <a:buClr>
                <a:srgbClr val="000000"/>
              </a:buClr>
              <a:buSzPts val="1100"/>
              <a:buAutoNum type="romanLcPeriod"/>
              <a:defRPr/>
            </a:lvl3pPr>
            <a:lvl4pPr indent="-298450" lvl="3" marL="1828800">
              <a:spcBef>
                <a:spcPts val="0"/>
              </a:spcBef>
              <a:spcAft>
                <a:spcPts val="0"/>
              </a:spcAft>
              <a:buClr>
                <a:srgbClr val="000000"/>
              </a:buClr>
              <a:buSzPts val="1100"/>
              <a:buAutoNum type="arabicPeriod"/>
              <a:defRPr/>
            </a:lvl4pPr>
            <a:lvl5pPr indent="-298450" lvl="4" marL="2286000">
              <a:spcBef>
                <a:spcPts val="0"/>
              </a:spcBef>
              <a:spcAft>
                <a:spcPts val="0"/>
              </a:spcAft>
              <a:buClr>
                <a:srgbClr val="000000"/>
              </a:buClr>
              <a:buSzPts val="1100"/>
              <a:buAutoNum type="alphaLcPeriod"/>
              <a:defRPr/>
            </a:lvl5pPr>
            <a:lvl6pPr indent="-298450" lvl="5" marL="2743200">
              <a:spcBef>
                <a:spcPts val="0"/>
              </a:spcBef>
              <a:spcAft>
                <a:spcPts val="0"/>
              </a:spcAft>
              <a:buClr>
                <a:srgbClr val="000000"/>
              </a:buClr>
              <a:buSzPts val="1100"/>
              <a:buAutoNum type="romanLcPeriod"/>
              <a:defRPr/>
            </a:lvl6pPr>
            <a:lvl7pPr indent="-298450" lvl="6" marL="3200400">
              <a:spcBef>
                <a:spcPts val="0"/>
              </a:spcBef>
              <a:spcAft>
                <a:spcPts val="0"/>
              </a:spcAft>
              <a:buClr>
                <a:srgbClr val="000000"/>
              </a:buClr>
              <a:buSzPts val="1100"/>
              <a:buAutoNum type="arabicPeriod"/>
              <a:defRPr/>
            </a:lvl7pPr>
            <a:lvl8pPr indent="-298450" lvl="7" marL="3657600">
              <a:spcBef>
                <a:spcPts val="0"/>
              </a:spcBef>
              <a:spcAft>
                <a:spcPts val="0"/>
              </a:spcAft>
              <a:buClr>
                <a:srgbClr val="000000"/>
              </a:buClr>
              <a:buSzPts val="1100"/>
              <a:buAutoNum type="alphaLcPeriod"/>
              <a:defRPr/>
            </a:lvl8pPr>
            <a:lvl9pPr indent="-298450" lvl="8" marL="4114800">
              <a:spcBef>
                <a:spcPts val="0"/>
              </a:spcBef>
              <a:spcAft>
                <a:spcPts val="0"/>
              </a:spcAft>
              <a:buClr>
                <a:srgbClr val="000000"/>
              </a:buClr>
              <a:buSzPts val="1100"/>
              <a:buAutoNum type="romanLcPeriod"/>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Extracting Insights from Hotels on Booking.com</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Group #9</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 Introduction</a:t>
            </a:r>
            <a:endParaRPr/>
          </a:p>
        </p:txBody>
      </p:sp>
      <p:sp>
        <p:nvSpPr>
          <p:cNvPr id="61" name="Google Shape;61;p14"/>
          <p:cNvSpPr txBox="1"/>
          <p:nvPr>
            <p:ph idx="1" type="body"/>
          </p:nvPr>
        </p:nvSpPr>
        <p:spPr>
          <a:xfrm>
            <a:off x="311700" y="1152475"/>
            <a:ext cx="5417700" cy="344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The </a:t>
            </a:r>
            <a:r>
              <a:rPr lang="en" sz="1400"/>
              <a:t>dataset extracted using web scraping from Booking.com contains the following features:</a:t>
            </a:r>
            <a:endParaRPr sz="1400"/>
          </a:p>
          <a:p>
            <a:pPr indent="0" lvl="0" marL="0" rtl="0" algn="l">
              <a:spcBef>
                <a:spcPts val="1200"/>
              </a:spcBef>
              <a:spcAft>
                <a:spcPts val="0"/>
              </a:spcAft>
              <a:buNone/>
            </a:pPr>
            <a:r>
              <a:rPr lang="en" sz="1400"/>
              <a:t>Name, Price, Rating, Review Title, Review Count, Distance, Beds, Room Type, Sustainable, Cancellation, City, Staff, Facilities, Cleanliness, Comfort, Value for Money, Location, Free WiFi.</a:t>
            </a:r>
            <a:endParaRPr sz="1400"/>
          </a:p>
          <a:p>
            <a:pPr indent="0" lvl="0" marL="0" rtl="0" algn="l">
              <a:spcBef>
                <a:spcPts val="1200"/>
              </a:spcBef>
              <a:spcAft>
                <a:spcPts val="1200"/>
              </a:spcAft>
              <a:buNone/>
            </a:pPr>
            <a:r>
              <a:rPr lang="en" sz="1400"/>
              <a:t>The dataset scraped contains a total of 1054 rows of unique hotels, villas and apartments with 18 columns of the above mentioned features.</a:t>
            </a:r>
            <a:endParaRPr sz="1400"/>
          </a:p>
        </p:txBody>
      </p:sp>
      <p:pic>
        <p:nvPicPr>
          <p:cNvPr id="62" name="Google Shape;62;p14"/>
          <p:cNvPicPr preferRelativeResize="0"/>
          <p:nvPr/>
        </p:nvPicPr>
        <p:blipFill>
          <a:blip r:embed="rId3">
            <a:alphaModFix/>
          </a:blip>
          <a:stretch>
            <a:fillRect/>
          </a:stretch>
        </p:blipFill>
        <p:spPr>
          <a:xfrm>
            <a:off x="5787000" y="1088575"/>
            <a:ext cx="3357000" cy="3357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Machine Learning</a:t>
            </a:r>
            <a:endParaRPr/>
          </a:p>
        </p:txBody>
      </p:sp>
      <p:sp>
        <p:nvSpPr>
          <p:cNvPr id="68" name="Google Shape;68;p15"/>
          <p:cNvSpPr txBox="1"/>
          <p:nvPr>
            <p:ph idx="1" type="body"/>
          </p:nvPr>
        </p:nvSpPr>
        <p:spPr>
          <a:xfrm>
            <a:off x="311700" y="1152475"/>
            <a:ext cx="5556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After cleaning the </a:t>
            </a:r>
            <a:r>
              <a:rPr lang="en" sz="1400"/>
              <a:t>dataset</a:t>
            </a:r>
            <a:r>
              <a:rPr lang="en" sz="1400"/>
              <a:t> we decided to fit Machine Learning models to predict the hotel prices within a certain accuracy. </a:t>
            </a:r>
            <a:endParaRPr sz="1400"/>
          </a:p>
          <a:p>
            <a:pPr indent="0" lvl="0" marL="0" rtl="0" algn="l">
              <a:spcBef>
                <a:spcPts val="1200"/>
              </a:spcBef>
              <a:spcAft>
                <a:spcPts val="0"/>
              </a:spcAft>
              <a:buNone/>
            </a:pPr>
            <a:r>
              <a:rPr lang="en" sz="1400"/>
              <a:t>As discussed in the first blog report we focus on the </a:t>
            </a:r>
            <a:r>
              <a:rPr b="1" lang="en" sz="1400"/>
              <a:t>Client </a:t>
            </a:r>
            <a:r>
              <a:rPr lang="en" sz="1400"/>
              <a:t>and </a:t>
            </a:r>
            <a:r>
              <a:rPr b="1" lang="en" sz="1400"/>
              <a:t>Managerial </a:t>
            </a:r>
            <a:r>
              <a:rPr lang="en" sz="1400"/>
              <a:t>sides in such a way that allows us to tell a client what price they should be expecting for a hotel based on their preferences and to managers about the expected price of their hotels. </a:t>
            </a:r>
            <a:endParaRPr sz="1400"/>
          </a:p>
          <a:p>
            <a:pPr indent="0" lvl="0" marL="0" rtl="0" algn="l">
              <a:spcBef>
                <a:spcPts val="1200"/>
              </a:spcBef>
              <a:spcAft>
                <a:spcPts val="1200"/>
              </a:spcAft>
              <a:buNone/>
            </a:pPr>
            <a:r>
              <a:rPr lang="en" sz="1400"/>
              <a:t>These insights can be used by managers for </a:t>
            </a:r>
            <a:r>
              <a:rPr lang="en" sz="1400"/>
              <a:t>gauging</a:t>
            </a:r>
            <a:r>
              <a:rPr lang="en" sz="1400"/>
              <a:t> which feature to focus on if they want to maximize the profit in context of Pakistan and for clients to see if they are getting fair prices on </a:t>
            </a:r>
            <a:r>
              <a:rPr lang="en" sz="1400"/>
              <a:t>accommodations</a:t>
            </a:r>
            <a:r>
              <a:rPr lang="en" sz="1400"/>
              <a:t> or not.</a:t>
            </a:r>
            <a:endParaRPr sz="1400"/>
          </a:p>
        </p:txBody>
      </p:sp>
      <p:pic>
        <p:nvPicPr>
          <p:cNvPr id="69" name="Google Shape;69;p15"/>
          <p:cNvPicPr preferRelativeResize="0"/>
          <p:nvPr/>
        </p:nvPicPr>
        <p:blipFill>
          <a:blip r:embed="rId3">
            <a:alphaModFix/>
          </a:blip>
          <a:stretch>
            <a:fillRect/>
          </a:stretch>
        </p:blipFill>
        <p:spPr>
          <a:xfrm>
            <a:off x="5868250" y="1152475"/>
            <a:ext cx="3275750" cy="3275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Client Side</a:t>
            </a:r>
            <a:endParaRPr/>
          </a:p>
        </p:txBody>
      </p:sp>
      <p:sp>
        <p:nvSpPr>
          <p:cNvPr id="75" name="Google Shape;75;p16"/>
          <p:cNvSpPr txBox="1"/>
          <p:nvPr>
            <p:ph idx="1" type="body"/>
          </p:nvPr>
        </p:nvSpPr>
        <p:spPr>
          <a:xfrm>
            <a:off x="311700" y="1152475"/>
            <a:ext cx="5560200" cy="3935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The first step is to fit a model that clients can utilize by inputting their expected feature ranges. For this purpose we made use of </a:t>
            </a:r>
            <a:r>
              <a:rPr b="1" lang="en" sz="1400"/>
              <a:t>Random Forest Regressors </a:t>
            </a:r>
            <a:r>
              <a:rPr lang="en" sz="1400"/>
              <a:t>from the </a:t>
            </a:r>
            <a:r>
              <a:rPr b="1" lang="en" sz="1400"/>
              <a:t>Sklearn </a:t>
            </a:r>
            <a:r>
              <a:rPr lang="en" sz="1400"/>
              <a:t>library.</a:t>
            </a:r>
            <a:endParaRPr sz="1400"/>
          </a:p>
          <a:p>
            <a:pPr indent="0" lvl="0" marL="0" rtl="0" algn="l">
              <a:spcBef>
                <a:spcPts val="1200"/>
              </a:spcBef>
              <a:spcAft>
                <a:spcPts val="0"/>
              </a:spcAft>
              <a:buNone/>
            </a:pPr>
            <a:r>
              <a:rPr lang="en" sz="1400"/>
              <a:t>Using Cross Validation we ran the model on a range of estimators to see at which point we obtained the lowest </a:t>
            </a:r>
            <a:r>
              <a:rPr lang="en" sz="1400"/>
              <a:t>cumulative</a:t>
            </a:r>
            <a:r>
              <a:rPr lang="en" sz="1400"/>
              <a:t> Mean Absolute Error.</a:t>
            </a:r>
            <a:endParaRPr sz="1400"/>
          </a:p>
          <a:p>
            <a:pPr indent="0" lvl="0" marL="0" rtl="0" algn="l">
              <a:spcBef>
                <a:spcPts val="1200"/>
              </a:spcBef>
              <a:spcAft>
                <a:spcPts val="0"/>
              </a:spcAft>
              <a:buNone/>
            </a:pPr>
            <a:r>
              <a:rPr lang="en" sz="1400"/>
              <a:t>From the graph it is visible that this is around 700 so that is the number of estimators that we will be using for predictions in the client’s case.</a:t>
            </a:r>
            <a:endParaRPr sz="1400"/>
          </a:p>
          <a:p>
            <a:pPr indent="0" lvl="0" marL="0" rtl="0" algn="l">
              <a:spcBef>
                <a:spcPts val="1200"/>
              </a:spcBef>
              <a:spcAft>
                <a:spcPts val="0"/>
              </a:spcAft>
              <a:buNone/>
            </a:pPr>
            <a:r>
              <a:t/>
            </a:r>
            <a:endParaRPr sz="1400"/>
          </a:p>
          <a:p>
            <a:pPr indent="0" lvl="0" marL="0" rtl="0" algn="l">
              <a:spcBef>
                <a:spcPts val="1200"/>
              </a:spcBef>
              <a:spcAft>
                <a:spcPts val="1200"/>
              </a:spcAft>
              <a:buNone/>
            </a:pPr>
            <a:r>
              <a:t/>
            </a:r>
            <a:endParaRPr sz="1400"/>
          </a:p>
        </p:txBody>
      </p:sp>
      <p:pic>
        <p:nvPicPr>
          <p:cNvPr id="76" name="Google Shape;76;p16"/>
          <p:cNvPicPr preferRelativeResize="0"/>
          <p:nvPr/>
        </p:nvPicPr>
        <p:blipFill>
          <a:blip r:embed="rId3">
            <a:alphaModFix/>
          </a:blip>
          <a:stretch>
            <a:fillRect/>
          </a:stretch>
        </p:blipFill>
        <p:spPr>
          <a:xfrm>
            <a:off x="5871900" y="918513"/>
            <a:ext cx="3119700" cy="33064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Impact on Price</a:t>
            </a:r>
            <a:endParaRPr/>
          </a:p>
        </p:txBody>
      </p:sp>
      <p:sp>
        <p:nvSpPr>
          <p:cNvPr id="82" name="Google Shape;82;p17"/>
          <p:cNvSpPr txBox="1"/>
          <p:nvPr>
            <p:ph idx="1" type="body"/>
          </p:nvPr>
        </p:nvSpPr>
        <p:spPr>
          <a:xfrm>
            <a:off x="311700" y="1152475"/>
            <a:ext cx="4991400" cy="3935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400"/>
              <a:t>From the graph on the left it is visible that </a:t>
            </a:r>
            <a:r>
              <a:rPr b="1" lang="en" sz="1400"/>
              <a:t>Distance from the Center, Review Count and Rating </a:t>
            </a:r>
            <a:r>
              <a:rPr lang="en" sz="1400"/>
              <a:t>are the features with the most importance.</a:t>
            </a:r>
            <a:endParaRPr sz="1400"/>
          </a:p>
          <a:p>
            <a:pPr indent="0" lvl="0" marL="0" rtl="0" algn="l">
              <a:spcBef>
                <a:spcPts val="1200"/>
              </a:spcBef>
              <a:spcAft>
                <a:spcPts val="0"/>
              </a:spcAft>
              <a:buNone/>
            </a:pPr>
            <a:r>
              <a:rPr lang="en" sz="1400"/>
              <a:t>This can be explained as the closer the Hotel is to the center of the city, the more guests it can expect. This can be inferred from the fact that guests tend to stay in places that are closer to the important facilities.</a:t>
            </a:r>
            <a:endParaRPr sz="1400"/>
          </a:p>
          <a:p>
            <a:pPr indent="0" lvl="0" marL="0" rtl="0" algn="l">
              <a:spcBef>
                <a:spcPts val="1200"/>
              </a:spcBef>
              <a:spcAft>
                <a:spcPts val="0"/>
              </a:spcAft>
              <a:buNone/>
            </a:pPr>
            <a:r>
              <a:rPr lang="en" sz="1400"/>
              <a:t>Review Count is also an important metric since guests that are generally satisfied are the ones that tend to leave reviews meaning that high review counts can indicate better </a:t>
            </a:r>
            <a:r>
              <a:rPr lang="en" sz="1400"/>
              <a:t>accommodations</a:t>
            </a:r>
            <a:r>
              <a:rPr lang="en" sz="1400"/>
              <a:t>.</a:t>
            </a:r>
            <a:endParaRPr sz="1400"/>
          </a:p>
          <a:p>
            <a:pPr indent="0" lvl="0" marL="0" rtl="0" algn="l">
              <a:spcBef>
                <a:spcPts val="1200"/>
              </a:spcBef>
              <a:spcAft>
                <a:spcPts val="0"/>
              </a:spcAft>
              <a:buNone/>
            </a:pPr>
            <a:r>
              <a:rPr lang="en" sz="1400"/>
              <a:t>Lastly the Rating is an explanatory variable since higher ratings mean that the hotels are generally better and guests had a pleasant experience while staying in them.</a:t>
            </a:r>
            <a:endParaRPr sz="1400"/>
          </a:p>
          <a:p>
            <a:pPr indent="0" lvl="0" marL="0" rtl="0" algn="l">
              <a:spcBef>
                <a:spcPts val="1200"/>
              </a:spcBef>
              <a:spcAft>
                <a:spcPts val="1200"/>
              </a:spcAft>
              <a:buNone/>
            </a:pPr>
            <a:r>
              <a:t/>
            </a:r>
            <a:endParaRPr sz="1400"/>
          </a:p>
        </p:txBody>
      </p:sp>
      <p:pic>
        <p:nvPicPr>
          <p:cNvPr id="83" name="Google Shape;83;p17"/>
          <p:cNvPicPr preferRelativeResize="0"/>
          <p:nvPr/>
        </p:nvPicPr>
        <p:blipFill>
          <a:blip r:embed="rId3">
            <a:alphaModFix/>
          </a:blip>
          <a:stretch>
            <a:fillRect/>
          </a:stretch>
        </p:blipFill>
        <p:spPr>
          <a:xfrm>
            <a:off x="5303100" y="1614760"/>
            <a:ext cx="3840900" cy="260061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Managerial Side</a:t>
            </a:r>
            <a:endParaRPr/>
          </a:p>
        </p:txBody>
      </p:sp>
      <p:sp>
        <p:nvSpPr>
          <p:cNvPr id="89" name="Google Shape;89;p18"/>
          <p:cNvSpPr txBox="1"/>
          <p:nvPr>
            <p:ph idx="1" type="body"/>
          </p:nvPr>
        </p:nvSpPr>
        <p:spPr>
          <a:xfrm>
            <a:off x="281150" y="1152475"/>
            <a:ext cx="4468500" cy="3327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400"/>
              <a:t>Similar to the client side performing cross validation yielded 110 estimators as the best parameter for lowering the Mean Absolute Loss.</a:t>
            </a:r>
            <a:endParaRPr sz="1400"/>
          </a:p>
          <a:p>
            <a:pPr indent="0" lvl="0" marL="0" rtl="0" algn="l">
              <a:spcBef>
                <a:spcPts val="1200"/>
              </a:spcBef>
              <a:spcAft>
                <a:spcPts val="0"/>
              </a:spcAft>
              <a:buNone/>
            </a:pPr>
            <a:r>
              <a:rPr lang="en" sz="1400"/>
              <a:t>With this in mind the </a:t>
            </a:r>
            <a:r>
              <a:rPr lang="en" sz="1400"/>
              <a:t>Pseudo</a:t>
            </a:r>
            <a:r>
              <a:rPr lang="en" sz="1400"/>
              <a:t> Profit can be used to check which features impact the Net Profit the most. </a:t>
            </a:r>
            <a:endParaRPr sz="1400"/>
          </a:p>
          <a:p>
            <a:pPr indent="0" lvl="0" marL="0" rtl="0" algn="l">
              <a:lnSpc>
                <a:spcPct val="150000"/>
              </a:lnSpc>
              <a:spcBef>
                <a:spcPts val="1200"/>
              </a:spcBef>
              <a:spcAft>
                <a:spcPts val="0"/>
              </a:spcAft>
              <a:buNone/>
            </a:pPr>
            <a:r>
              <a:rPr lang="en" sz="1400">
                <a:solidFill>
                  <a:srgbClr val="CCCCCC"/>
                </a:solidFill>
                <a:highlight>
                  <a:srgbClr val="1F1F1F"/>
                </a:highlight>
              </a:rPr>
              <a:t>One key realization to keep in mind with these visualizations is that a single value of feature importance alone can never be enough to model this problem fully since we can not improvise on a single feature and keep generating profits.</a:t>
            </a:r>
            <a:endParaRPr sz="1400">
              <a:solidFill>
                <a:srgbClr val="CCCCCC"/>
              </a:solidFill>
              <a:highlight>
                <a:srgbClr val="1F1F1F"/>
              </a:highlight>
            </a:endParaRPr>
          </a:p>
          <a:p>
            <a:pPr indent="0" lvl="0" marL="0" rtl="0" algn="l">
              <a:spcBef>
                <a:spcPts val="0"/>
              </a:spcBef>
              <a:spcAft>
                <a:spcPts val="1200"/>
              </a:spcAft>
              <a:buNone/>
            </a:pPr>
            <a:r>
              <a:t/>
            </a:r>
            <a:endParaRPr sz="1400"/>
          </a:p>
        </p:txBody>
      </p:sp>
      <p:pic>
        <p:nvPicPr>
          <p:cNvPr id="90" name="Google Shape;90;p18"/>
          <p:cNvPicPr preferRelativeResize="0"/>
          <p:nvPr/>
        </p:nvPicPr>
        <p:blipFill>
          <a:blip r:embed="rId3">
            <a:alphaModFix/>
          </a:blip>
          <a:stretch>
            <a:fillRect/>
          </a:stretch>
        </p:blipFill>
        <p:spPr>
          <a:xfrm>
            <a:off x="4932600" y="1152475"/>
            <a:ext cx="4211401" cy="3137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Feature Impacts on Net Profit</a:t>
            </a:r>
            <a:endParaRPr/>
          </a:p>
        </p:txBody>
      </p:sp>
      <p:sp>
        <p:nvSpPr>
          <p:cNvPr id="96" name="Google Shape;96;p19"/>
          <p:cNvSpPr txBox="1"/>
          <p:nvPr>
            <p:ph idx="1" type="body"/>
          </p:nvPr>
        </p:nvSpPr>
        <p:spPr>
          <a:xfrm>
            <a:off x="311700" y="1152475"/>
            <a:ext cx="4887300" cy="374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By fitting the model we can observe that the </a:t>
            </a:r>
            <a:r>
              <a:rPr b="1" lang="en" sz="1400"/>
              <a:t>Distance from the Center, Review Count and Rating </a:t>
            </a:r>
            <a:r>
              <a:rPr lang="en" sz="1400"/>
              <a:t>are once again the most important features. This time however these are importances are based on the Net Profit which is of use to managers.</a:t>
            </a:r>
            <a:endParaRPr sz="1400"/>
          </a:p>
          <a:p>
            <a:pPr indent="0" lvl="0" marL="0" rtl="0" algn="l">
              <a:spcBef>
                <a:spcPts val="1200"/>
              </a:spcBef>
              <a:spcAft>
                <a:spcPts val="1200"/>
              </a:spcAft>
              <a:buNone/>
            </a:pPr>
            <a:r>
              <a:rPr lang="en" sz="1400"/>
              <a:t>An </a:t>
            </a:r>
            <a:r>
              <a:rPr lang="en" sz="1400"/>
              <a:t>interesting</a:t>
            </a:r>
            <a:r>
              <a:rPr lang="en" sz="1400"/>
              <a:t> insight here is that Review Count and Ratings are features that are updated once guests are done with their travels. For potential Hotel managers their best bet would be to focus on Distance, Cleanliness, Location, Value for Money and Staff features since these have a significant </a:t>
            </a:r>
            <a:r>
              <a:rPr lang="en" sz="1400"/>
              <a:t>impact</a:t>
            </a:r>
            <a:r>
              <a:rPr lang="en" sz="1400"/>
              <a:t> on the Net Profit and can </a:t>
            </a:r>
            <a:r>
              <a:rPr lang="en" sz="1400"/>
              <a:t>subsequently</a:t>
            </a:r>
            <a:r>
              <a:rPr lang="en" sz="1400"/>
              <a:t> help to </a:t>
            </a:r>
            <a:r>
              <a:rPr lang="en" sz="1400"/>
              <a:t>improve</a:t>
            </a:r>
            <a:r>
              <a:rPr lang="en" sz="1400"/>
              <a:t> Review Count and Ratings which can drive up the Net Profit even more.</a:t>
            </a:r>
            <a:endParaRPr sz="1400"/>
          </a:p>
        </p:txBody>
      </p:sp>
      <p:pic>
        <p:nvPicPr>
          <p:cNvPr id="97" name="Google Shape;97;p19"/>
          <p:cNvPicPr preferRelativeResize="0"/>
          <p:nvPr/>
        </p:nvPicPr>
        <p:blipFill>
          <a:blip r:embed="rId3">
            <a:alphaModFix/>
          </a:blip>
          <a:stretch>
            <a:fillRect/>
          </a:stretch>
        </p:blipFill>
        <p:spPr>
          <a:xfrm>
            <a:off x="5198875" y="1558375"/>
            <a:ext cx="3945125" cy="2728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250650" y="711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pic>
        <p:nvPicPr>
          <p:cNvPr id="103" name="Google Shape;103;p20"/>
          <p:cNvPicPr preferRelativeResize="0"/>
          <p:nvPr/>
        </p:nvPicPr>
        <p:blipFill>
          <a:blip r:embed="rId3">
            <a:alphaModFix/>
          </a:blip>
          <a:stretch>
            <a:fillRect/>
          </a:stretch>
        </p:blipFill>
        <p:spPr>
          <a:xfrm>
            <a:off x="6024502" y="183151"/>
            <a:ext cx="2913452" cy="2003649"/>
          </a:xfrm>
          <a:prstGeom prst="rect">
            <a:avLst/>
          </a:prstGeom>
          <a:noFill/>
          <a:ln>
            <a:noFill/>
          </a:ln>
        </p:spPr>
      </p:pic>
      <p:pic>
        <p:nvPicPr>
          <p:cNvPr id="104" name="Google Shape;104;p20"/>
          <p:cNvPicPr preferRelativeResize="0"/>
          <p:nvPr/>
        </p:nvPicPr>
        <p:blipFill>
          <a:blip r:embed="rId4">
            <a:alphaModFix/>
          </a:blip>
          <a:stretch>
            <a:fillRect/>
          </a:stretch>
        </p:blipFill>
        <p:spPr>
          <a:xfrm>
            <a:off x="250650" y="3143775"/>
            <a:ext cx="2984076" cy="1613901"/>
          </a:xfrm>
          <a:prstGeom prst="rect">
            <a:avLst/>
          </a:prstGeom>
          <a:noFill/>
          <a:ln>
            <a:noFill/>
          </a:ln>
        </p:spPr>
      </p:pic>
      <p:sp>
        <p:nvSpPr>
          <p:cNvPr id="105" name="Google Shape;105;p20"/>
          <p:cNvSpPr txBox="1"/>
          <p:nvPr/>
        </p:nvSpPr>
        <p:spPr>
          <a:xfrm>
            <a:off x="250650" y="643800"/>
            <a:ext cx="5136000" cy="204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Real-world Dynamics:</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Acknowledging feature impact limitations mirrors real-world industry dynamics.</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Modeling net profit distribution provides a nuanced perspective.</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Future Work:</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Recognizing limitations guides future improvements in data collection and modeling.</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Exploration of more sophisticated models for non-linear relationships is an opportunity.</a:t>
            </a:r>
            <a:endParaRPr sz="1100">
              <a:solidFill>
                <a:schemeClr val="dk1"/>
              </a:solidFill>
            </a:endParaRPr>
          </a:p>
        </p:txBody>
      </p:sp>
      <p:sp>
        <p:nvSpPr>
          <p:cNvPr id="106" name="Google Shape;106;p20"/>
          <p:cNvSpPr txBox="1"/>
          <p:nvPr/>
        </p:nvSpPr>
        <p:spPr>
          <a:xfrm>
            <a:off x="3632525" y="2411475"/>
            <a:ext cx="5404800" cy="216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Practical Applicability:</a:t>
            </a:r>
            <a:endParaRPr b="1"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Despite limitations, our visualizations offer invaluable insights for newcomers in the Pakistan hotel business.</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Strategic decisions on feature enhancements, cost management, and overall business strategies can be guided effectively.</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Nuanced understanding from our analysis provides a foundation for informed and strategic decision-making.</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Leveraging these insights enables newcomers to navigate the dynamic hospitality landscape more effectively.</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Enhances chances of success by fostering informed and strategic decision-making.</a:t>
            </a:r>
            <a:endParaRPr sz="11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